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83" r:id="rId3"/>
    <p:sldId id="413" r:id="rId4"/>
    <p:sldId id="414" r:id="rId5"/>
    <p:sldId id="415" r:id="rId6"/>
    <p:sldId id="436" r:id="rId7"/>
    <p:sldId id="435" r:id="rId8"/>
    <p:sldId id="434" r:id="rId9"/>
    <p:sldId id="433" r:id="rId10"/>
    <p:sldId id="431" r:id="rId11"/>
    <p:sldId id="430" r:id="rId12"/>
    <p:sldId id="410" r:id="rId13"/>
    <p:sldId id="411" r:id="rId14"/>
    <p:sldId id="417" r:id="rId15"/>
    <p:sldId id="439" r:id="rId16"/>
    <p:sldId id="438" r:id="rId17"/>
    <p:sldId id="440" r:id="rId18"/>
    <p:sldId id="441" r:id="rId19"/>
    <p:sldId id="418" r:id="rId20"/>
    <p:sldId id="419" r:id="rId21"/>
    <p:sldId id="428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90" autoAdjust="0"/>
    <p:restoredTop sz="96127" autoAdjust="0"/>
  </p:normalViewPr>
  <p:slideViewPr>
    <p:cSldViewPr>
      <p:cViewPr>
        <p:scale>
          <a:sx n="90" d="100"/>
          <a:sy n="90" d="100"/>
        </p:scale>
        <p:origin x="-672" y="-7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1027E-FD26-4005-959D-7B4DDF3FA2CB}" type="datetimeFigureOut">
              <a:rPr lang="en-US" smtClean="0"/>
              <a:pPr/>
              <a:t>10/4/2013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56996-2940-4416-A1B9-45A59BCDAD3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2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56996-2940-4416-A1B9-45A59BCDAD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94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C33F9F1-4D1E-43D6-BE76-02FA18001A90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10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C33F9F1-4D1E-43D6-BE76-02FA18001A90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21FFDEB2-DAEA-42D0-8099-3CF7F4C19F4C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12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A6F505E-11BE-417B-86AA-33F18F5A8C04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13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A6F505E-11BE-417B-86AA-33F18F5A8C04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14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A6F505E-11BE-417B-86AA-33F18F5A8C04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15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A6F505E-11BE-417B-86AA-33F18F5A8C04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16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A6F505E-11BE-417B-86AA-33F18F5A8C04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17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A6F505E-11BE-417B-86AA-33F18F5A8C04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18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A6F505E-11BE-417B-86AA-33F18F5A8C04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19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8C1D828-0C0C-4744-B460-6DC37B2D5E77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A6F505E-11BE-417B-86AA-33F18F5A8C04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20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5A6F505E-11BE-417B-86AA-33F18F5A8C04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21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0052FE80-96CD-42C4-9934-0C1926E0AC53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B5BB90A0-87B7-4931-ADA0-BAD037D2106B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C33F9F1-4D1E-43D6-BE76-02FA18001A90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C33F9F1-4D1E-43D6-BE76-02FA18001A90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C33F9F1-4D1E-43D6-BE76-02FA18001A90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C33F9F1-4D1E-43D6-BE76-02FA18001A90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defTabSz="9318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fld id="{9C33F9F1-4D1E-43D6-BE76-02FA18001A90}" type="slidenum">
              <a:rPr lang="en-US" sz="1200"/>
              <a:pPr algn="r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59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93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3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94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2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04/10/2013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4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04/10/2013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80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04/10/2013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4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04/10/2013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27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04/10/2013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57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5B90-5919-426D-9FC7-4414B1939A03}" type="datetimeFigureOut">
              <a:rPr lang="en-GB" smtClean="0"/>
              <a:pPr/>
              <a:t>04/10/2013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86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15B90-5919-426D-9FC7-4414B1939A03}" type="datetimeFigureOut">
              <a:rPr lang="en-GB" smtClean="0"/>
              <a:pPr/>
              <a:t>04/10/2013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F785E-EEC5-40DE-A74A-B46FC2E95E9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28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.w.a.m.v.overveld@tue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.a.j.borghuis@tue.n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microsoft.com/office/2007/relationships/hdphoto" Target="../media/hdphoto3.wdp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microsoft.com/office/2007/relationships/hdphoto" Target="../media/hdphoto3.wdp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eesvanoverveld.com/Accel/accel.htm?v=43&amp;script=anEveningInTheBar.txt" TargetMode="External"/><Relationship Id="rId5" Type="http://schemas.microsoft.com/office/2007/relationships/hdphoto" Target="../media/hdphoto3.wdp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core Course on Modeling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2228850"/>
          </a:xfrm>
        </p:spPr>
        <p:txBody>
          <a:bodyPr>
            <a:normAutofit/>
          </a:bodyPr>
          <a:lstStyle/>
          <a:p>
            <a:r>
              <a:rPr lang="nl-NL" sz="1600" dirty="0" err="1"/>
              <a:t>Introduction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Modeling</a:t>
            </a:r>
          </a:p>
          <a:p>
            <a:r>
              <a:rPr lang="nl-NL" sz="1600" dirty="0"/>
              <a:t>0LAB0 0LBB0 0LCB0 </a:t>
            </a:r>
            <a:r>
              <a:rPr lang="nl-NL" sz="1600" dirty="0" smtClean="0"/>
              <a:t>0LDB0</a:t>
            </a:r>
          </a:p>
          <a:p>
            <a:r>
              <a:rPr lang="nl-NL" sz="1600" dirty="0" smtClean="0">
                <a:hlinkClick r:id="rId3"/>
              </a:rPr>
              <a:t>c.w.a.m.v.overveld@tue.nl</a:t>
            </a:r>
            <a:endParaRPr lang="nl-NL" sz="1600" dirty="0"/>
          </a:p>
          <a:p>
            <a:r>
              <a:rPr lang="nl-NL" sz="1600" dirty="0" smtClean="0">
                <a:hlinkClick r:id="rId4"/>
              </a:rPr>
              <a:t>v.a.j.borghuis@tue.nl</a:t>
            </a:r>
            <a:r>
              <a:rPr lang="nl-NL" sz="1600" dirty="0" smtClean="0"/>
              <a:t> </a:t>
            </a:r>
          </a:p>
          <a:p>
            <a:endParaRPr lang="nl-NL" sz="1600" dirty="0"/>
          </a:p>
          <a:p>
            <a:r>
              <a:rPr lang="nl-NL" sz="1600" smtClean="0"/>
              <a:t>S.23</a:t>
            </a:r>
            <a:endParaRPr lang="en-US" sz="1600" dirty="0"/>
          </a:p>
          <a:p>
            <a:endParaRPr lang="nl-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24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20486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1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2" name="Picture 4" descr="washing-machin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0141"/>
            <a:ext cx="3327606" cy="36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91" name="Text Box 15"/>
          <p:cNvSpPr txBox="1">
            <a:spLocks noChangeArrowheads="1"/>
          </p:cNvSpPr>
          <p:nvPr/>
        </p:nvSpPr>
        <p:spPr bwMode="auto">
          <a:xfrm>
            <a:off x="194400" y="2283718"/>
            <a:ext cx="788865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10842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Aft>
                <a:spcPct val="0"/>
              </a:spcAft>
              <a:buFontTx/>
              <a:buNone/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 of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operationalization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l" eaLnBrk="1" hangingPunct="1">
              <a:spcAft>
                <a:spcPct val="0"/>
              </a:spcAft>
              <a:buFontTx/>
              <a:buNone/>
            </a:pP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the energy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consumption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a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washing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machine?</a:t>
            </a:r>
          </a:p>
          <a:p>
            <a:pPr lvl="1" indent="0" algn="l" eaLnBrk="1" hangingPunct="1">
              <a:spcAft>
                <a:spcPct val="0"/>
              </a:spcAft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Joule/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Hour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lvl="1" indent="0" algn="l" eaLnBrk="1" hangingPunct="1">
              <a:spcAft>
                <a:spcPct val="0"/>
              </a:spcAft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Joule/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wash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lvl="1" indent="0" algn="l" eaLnBrk="1" hangingPunct="1">
              <a:spcAft>
                <a:spcPct val="0"/>
              </a:spcAft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Joule/(kg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wash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)?</a:t>
            </a:r>
            <a:endParaRPr lang="nl-N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1" indent="0" algn="l" eaLnBrk="1" hangingPunct="1">
              <a:spcAft>
                <a:spcPct val="0"/>
              </a:spcAft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Joule/(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lifetime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piece of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laundry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)?</a:t>
            </a:r>
            <a:endParaRPr lang="nl-N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16200000">
            <a:off x="6786790" y="273380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http://www.clipartlord.com/category/home-clip-art/appliances-clip-art/washing-machine-clip-art/</a:t>
            </a:r>
          </a:p>
        </p:txBody>
      </p:sp>
      <p:sp>
        <p:nvSpPr>
          <p:cNvPr id="3" name="AutoShape 2" descr="meat-grin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8" name="Picture 4" descr="meat-grin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772" y="2862471"/>
            <a:ext cx="2162175" cy="22860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 rot="16200000">
            <a:off x="6714782" y="21100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http://www.clipartlord.com/wp-content/uploads/2013/07/meat-grinder-227x240.png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94400" y="190800"/>
            <a:ext cx="856847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Regarding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SMART-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ness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l" eaLnBrk="1" hangingPunct="1">
              <a:buFontTx/>
              <a:buNone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Even ‘hard’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(e.g., energy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consumption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waste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production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noise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…)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often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require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non-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trivial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operationalization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76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20486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1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2" name="Picture 4" descr="washing-machin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0141"/>
            <a:ext cx="3327606" cy="36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91" name="Text Box 15"/>
          <p:cNvSpPr txBox="1">
            <a:spLocks noChangeArrowheads="1"/>
          </p:cNvSpPr>
          <p:nvPr/>
        </p:nvSpPr>
        <p:spPr bwMode="auto">
          <a:xfrm>
            <a:off x="194400" y="2283718"/>
            <a:ext cx="7888652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10842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Aft>
                <a:spcPct val="0"/>
              </a:spcAft>
              <a:buFontTx/>
              <a:buNone/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 of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operationalization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l" eaLnBrk="1" hangingPunct="1">
              <a:spcAft>
                <a:spcPct val="0"/>
              </a:spcAft>
              <a:buFontTx/>
              <a:buNone/>
            </a:pP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the energy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consumption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a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washing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machine?</a:t>
            </a:r>
          </a:p>
          <a:p>
            <a:pPr lvl="1" indent="0" algn="l" eaLnBrk="1" hangingPunct="1">
              <a:spcAft>
                <a:spcPct val="0"/>
              </a:spcAft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Joule/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Hour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lvl="1" indent="0" algn="l" eaLnBrk="1" hangingPunct="1">
              <a:spcAft>
                <a:spcPct val="0"/>
              </a:spcAft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Joule/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wash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lvl="1" indent="0" algn="l" eaLnBrk="1" hangingPunct="1">
              <a:spcAft>
                <a:spcPct val="0"/>
              </a:spcAft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Joule/(kg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wash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)?</a:t>
            </a:r>
          </a:p>
          <a:p>
            <a:pPr lvl="1" indent="0" algn="l" eaLnBrk="1" hangingPunct="1">
              <a:spcAft>
                <a:spcPct val="0"/>
              </a:spcAft>
            </a:pP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Joule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/(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lifetime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piece of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laundry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)?</a:t>
            </a:r>
          </a:p>
          <a:p>
            <a:pPr lvl="1" indent="0" algn="l" eaLnBrk="1" hangingPunct="1">
              <a:spcAft>
                <a:spcPct val="0"/>
              </a:spcAft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Joule/(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lifetime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the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washing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machine)?</a:t>
            </a:r>
          </a:p>
        </p:txBody>
      </p:sp>
      <p:sp>
        <p:nvSpPr>
          <p:cNvPr id="2" name="Rechthoek 1"/>
          <p:cNvSpPr/>
          <p:nvPr/>
        </p:nvSpPr>
        <p:spPr>
          <a:xfrm rot="16200000">
            <a:off x="6786790" y="273380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http://www.clipartlord.com/category/home-clip-art/appliances-clip-art/washing-machine-clip-art/</a:t>
            </a:r>
          </a:p>
        </p:txBody>
      </p:sp>
      <p:pic>
        <p:nvPicPr>
          <p:cNvPr id="12292" name="Picture 4" descr="http://www.clipartlord.com/wp-content/uploads/2012/11/nuclear-explosion-249x3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49981"/>
            <a:ext cx="23717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 rot="16200000">
            <a:off x="6714782" y="241027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http://www.clipartlord.com/wp-content/uploads/2012/11/nuclear-explosion-249x300.png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94400" y="190800"/>
            <a:ext cx="856847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Regarding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SMART-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ness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l" eaLnBrk="1" hangingPunct="1">
              <a:buFontTx/>
              <a:buNone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Even ‘hard’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(e.g., energy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consumption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waste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production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noise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…)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often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require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non-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trivial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operationalization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752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25606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1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338" name="Picture 2" descr="http://cdn.morguefile.com/imageData/public/files/c/chamomile/preview/fldr_2008_11_08/file00028078059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3000"/>
                    </a14:imgEffect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263" b="9737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194400" y="190800"/>
            <a:ext cx="889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Cat.-II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requirements,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desires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wishes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9626" name="Text Box 10"/>
          <p:cNvSpPr txBox="1">
            <a:spLocks noChangeArrowheads="1"/>
          </p:cNvSpPr>
          <p:nvPr/>
        </p:nvSpPr>
        <p:spPr bwMode="auto">
          <a:xfrm>
            <a:off x="194400" y="914400"/>
            <a:ext cx="9274144" cy="33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ts val="1000"/>
              </a:spcBef>
              <a:spcAft>
                <a:spcPts val="200"/>
              </a:spcAft>
              <a:buFontTx/>
              <a:buNone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Terminology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l" eaLnBrk="1" hangingPunct="1">
              <a:spcBef>
                <a:spcPts val="1000"/>
              </a:spcBef>
              <a:spcAft>
                <a:spcPts val="200"/>
              </a:spcAft>
              <a:buFontTx/>
              <a:buNone/>
            </a:pPr>
            <a:r>
              <a:rPr lang="nl-NL" sz="2800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proposition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sentence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that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true or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false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(‘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tomato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red’);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spcBef>
                <a:spcPts val="1000"/>
              </a:spcBef>
              <a:spcAft>
                <a:spcPts val="200"/>
              </a:spcAft>
              <a:buFontTx/>
              <a:buNone/>
            </a:pPr>
            <a:r>
              <a:rPr lang="nl-NL" sz="2800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predicate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proposition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over a concept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(‘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isRed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(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tomato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)=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true’);</a:t>
            </a:r>
          </a:p>
          <a:p>
            <a:pPr algn="l" eaLnBrk="1" hangingPunct="1">
              <a:spcBef>
                <a:spcPts val="1000"/>
              </a:spcBef>
              <a:spcAft>
                <a:spcPts val="200"/>
              </a:spcAft>
              <a:buFontTx/>
              <a:buNone/>
            </a:pPr>
            <a:r>
              <a:rPr lang="nl-NL" sz="2800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R</a:t>
            </a:r>
            <a:r>
              <a:rPr lang="nl-NL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equirement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=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predicate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over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a concept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that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needs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to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hold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;</a:t>
            </a:r>
          </a:p>
          <a:p>
            <a:pPr algn="l" eaLnBrk="1" hangingPunct="1">
              <a:spcBef>
                <a:spcPts val="1000"/>
              </a:spcBef>
              <a:spcAft>
                <a:spcPts val="200"/>
              </a:spcAft>
              <a:buFontTx/>
              <a:buNone/>
            </a:pPr>
            <a:r>
              <a:rPr lang="nl-NL" sz="2800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D</a:t>
            </a:r>
            <a:r>
              <a:rPr lang="nl-NL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esire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=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predicate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over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a concept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that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 is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appreciated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 pitchFamily="1" charset="2"/>
              </a:rPr>
              <a:t>.</a:t>
            </a:r>
          </a:p>
          <a:p>
            <a:pPr algn="l" eaLnBrk="1" hangingPunct="1">
              <a:spcBef>
                <a:spcPts val="1300"/>
              </a:spcBef>
              <a:spcAft>
                <a:spcPts val="200"/>
              </a:spcAft>
              <a:buFontTx/>
              <a:buNone/>
            </a:pPr>
            <a:endParaRPr lang="nl-NL" sz="2800" dirty="0">
              <a:latin typeface="+mn-lt"/>
              <a:sym typeface="Symbol" pitchFamily="1" charset="2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786790" y="222974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http://www.morguefile.com/archive/display/108211</a:t>
            </a:r>
          </a:p>
        </p:txBody>
      </p:sp>
    </p:spTree>
    <p:extLst>
      <p:ext uri="{BB962C8B-B14F-4D97-AF65-F5344CB8AC3E}">
        <p14:creationId xmlns:p14="http://schemas.microsoft.com/office/powerpoint/2010/main" val="404646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26630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14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5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6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889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Cat.-II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requirements,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desires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wishes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194400" y="914400"/>
            <a:ext cx="8784496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third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condition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-type is the </a:t>
            </a:r>
            <a:r>
              <a:rPr lang="nl-NL" sz="28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wish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</a:p>
          <a:p>
            <a:pPr algn="l" eaLnBrk="1" hangingPunct="1">
              <a:buFontTx/>
              <a:buNone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‘cat.-II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quantity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q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should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as large (small) as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possible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’.</a:t>
            </a:r>
          </a:p>
          <a:p>
            <a:pPr algn="l" eaLnBrk="1" hangingPunct="1">
              <a:buFontTx/>
              <a:buNone/>
            </a:pP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however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is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impossible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achieve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it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would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require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all</a:t>
            </a:r>
            <a:r>
              <a:rPr lang="nl-NL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possible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outcomes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compare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with.</a:t>
            </a:r>
          </a:p>
          <a:p>
            <a:pPr algn="l" eaLnBrk="1" hangingPunct="1">
              <a:buFontTx/>
              <a:buNone/>
            </a:pP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Weaker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version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l" eaLnBrk="1" hangingPunct="1">
              <a:buFontTx/>
              <a:buNone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‘q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should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approximate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max (min) </a:t>
            </a:r>
            <a:r>
              <a:rPr lang="nl-NL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 </a:t>
            </a:r>
            <a:r>
              <a:rPr lang="nl-NL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achievable</a:t>
            </a:r>
            <a:r>
              <a:rPr lang="nl-NL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the cat.-I </a:t>
            </a:r>
            <a:r>
              <a:rPr lang="nl-NL" sz="2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space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185433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26630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14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5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6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62" name="Picture 2" descr="http://cdn.morguefile.com/imageData/public/files/m/maena/preview/fldr_2012_03_07/file924133113427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2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005" y="-17089"/>
            <a:ext cx="9266005" cy="516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194400" y="914400"/>
            <a:ext cx="8784496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E=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MSM+MSF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;euro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money spent: should be minimal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L=L0-(Q*R+GTT)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minute	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lonely minutes: should be minimal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MSF=P*V*R*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;euro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money spent on rounds</a:t>
            </a: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cons=1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;glass/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friend.round</a:t>
            </a: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889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evening in the bar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78679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http://www.morguefile.com/archive/display/803730</a:t>
            </a:r>
          </a:p>
        </p:txBody>
      </p:sp>
    </p:spTree>
    <p:extLst>
      <p:ext uri="{BB962C8B-B14F-4D97-AF65-F5344CB8AC3E}">
        <p14:creationId xmlns:p14="http://schemas.microsoft.com/office/powerpoint/2010/main" val="413304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26630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14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5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6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62" name="Picture 2" descr="http://cdn.morguefile.com/imageData/public/files/m/maena/preview/fldr_2012_03_07/file924133113427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2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005" y="-17089"/>
            <a:ext cx="9266005" cy="516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194400" y="914400"/>
            <a:ext cx="8784496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E=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MSM+MSF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;euro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money spent: should be minimal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L=L0-(Q*R+GTT)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minute	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lonely minutes: should be minimal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MSF=P*V*R*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;euro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money spent on rounds</a:t>
            </a: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cons=1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;glass/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friend.round</a:t>
            </a: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889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evening in the bar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78679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http://www.morguefile.com/archive/display/803730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151964" y="2356307"/>
            <a:ext cx="5400600" cy="2246769"/>
          </a:xfrm>
          <a:prstGeom prst="rect">
            <a:avLst/>
          </a:prstGeom>
          <a:blipFill dpi="0" rotWithShape="1">
            <a:blip r:embed="rId6">
              <a:alphaModFix amt="59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expressed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=1 ?</a:t>
            </a:r>
          </a:p>
          <a:p>
            <a:endParaRPr lang="nl-N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happens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 the factor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MSF=P*V*R*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913029" y="2156461"/>
            <a:ext cx="1878470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49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26630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14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5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6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62" name="Picture 2" descr="http://cdn.morguefile.com/imageData/public/files/m/maena/preview/fldr_2012_03_07/file924133113427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2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005" y="-17089"/>
            <a:ext cx="9266005" cy="516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194400" y="914400"/>
            <a:ext cx="878449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E=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MSM+MSF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;euro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money spent: should be minimal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L=L0-(Q*R+GTT)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minute	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lonely minutes: should be minimal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MSF=P*V*R*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;euro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money spent on rounds</a:t>
            </a: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cons=1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;glass/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friend.round</a:t>
            </a: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one 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friend gets one drink in one round</a:t>
            </a: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MSM=P*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;euro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money spent on drinking alone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P=2.25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;Euro/glass	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price of one drink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V=7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;friend		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nr of friends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889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evening in the bar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5400000">
            <a:off x="678679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http://www.morguefile.com/archive/display/803730</a:t>
            </a:r>
          </a:p>
        </p:txBody>
      </p:sp>
    </p:spTree>
    <p:extLst>
      <p:ext uri="{BB962C8B-B14F-4D97-AF65-F5344CB8AC3E}">
        <p14:creationId xmlns:p14="http://schemas.microsoft.com/office/powerpoint/2010/main" val="22024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5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6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 descr="http://cdn.morguefile.com/imageData/public/files/m/maena/preview/fldr_2012_03_07/file924133113427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2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005" y="-17089"/>
            <a:ext cx="9266005" cy="516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26630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889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evening in the bar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194400" y="914400"/>
            <a:ext cx="8784496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R=0 ... 10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;round		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nr rounds I buy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G=0 ... 20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;glass		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nr of drinks I buy for myself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Q=15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;minute/round	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amount of talk time per round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L0=360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;minute		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length of an evening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GTT=max(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zero,maxTalkTime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*(optNrGlasses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(G-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optNrGlasses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)/optNrGlasses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Rechthoek 9"/>
          <p:cNvSpPr/>
          <p:nvPr/>
        </p:nvSpPr>
        <p:spPr>
          <a:xfrm rot="5400000">
            <a:off x="678679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http://www.morguefile.com/archive/display/803730</a:t>
            </a:r>
          </a:p>
        </p:txBody>
      </p:sp>
    </p:spTree>
    <p:extLst>
      <p:ext uri="{BB962C8B-B14F-4D97-AF65-F5344CB8AC3E}">
        <p14:creationId xmlns:p14="http://schemas.microsoft.com/office/powerpoint/2010/main" val="84614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5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6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 descr="http://cdn.morguefile.com/imageData/public/files/m/maena/preview/fldr_2012_03_07/file924133113427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2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005" y="-17089"/>
            <a:ext cx="9266005" cy="516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26630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889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evening in the bar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194400" y="914400"/>
            <a:ext cx="8784496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R=0 ... 10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;round		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nr rounds I buy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G=0 ... 20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;glass		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nr of drinks I buy for myself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Q=15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;minute/round	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amount of talk time per round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L0=360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;minute		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length of an evening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GTT=max(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zero,maxTalkTime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*(optNrGlasses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(G-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optNrGlasses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)/optNrGlasses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Rechthoek 9"/>
          <p:cNvSpPr/>
          <p:nvPr/>
        </p:nvSpPr>
        <p:spPr>
          <a:xfrm rot="5400000">
            <a:off x="678679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http://www.morguefile.com/archive/display/803730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151964" y="2843604"/>
            <a:ext cx="5400600" cy="1938992"/>
          </a:xfrm>
          <a:prstGeom prst="rect">
            <a:avLst/>
          </a:prstGeom>
          <a:blipFill dpi="0" rotWithShape="1">
            <a:blip r:embed="rId6">
              <a:alphaModFix amt="59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GTT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represents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talk time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consumption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alcohol.</a:t>
            </a:r>
          </a:p>
          <a:p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GTT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G?</a:t>
            </a:r>
          </a:p>
          <a:p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we want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913029" y="2643758"/>
            <a:ext cx="1878470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722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5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6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 descr="http://cdn.morguefile.com/imageData/public/files/m/maena/preview/fldr_2012_03_07/file924133113427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2000"/>
                    </a14:imgEffect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005" y="-17089"/>
            <a:ext cx="9266005" cy="516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26630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889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evening in the bar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194400" y="914400"/>
            <a:ext cx="8784496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R=0 ... 10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;round		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nr rounds I buy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G=0 ... 20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;glass		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nr of drinks I buy for myself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Q=15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;minute/round	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amount of talk time per round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L0=360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;minute		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length of an evening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GTT=max(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zero,maxTalkTime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*(optNrGlasses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 (G-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optNrGlasses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)/optNrGlasses</a:t>
            </a:r>
            <a:r>
              <a:rPr lang="en-US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	</a:t>
            </a:r>
            <a:r>
              <a:rPr lang="nl-NL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amount</a:t>
            </a:r>
            <a:r>
              <a:rPr lang="nl-NL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time I </a:t>
            </a:r>
            <a:r>
              <a:rPr lang="nl-NL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</a:t>
            </a:r>
            <a:r>
              <a:rPr lang="nl-NL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talk</a:t>
            </a:r>
            <a:r>
              <a:rPr lang="nl-N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nl-NL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depening</a:t>
            </a:r>
            <a:r>
              <a:rPr lang="nl-NL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on </a:t>
            </a:r>
            <a:r>
              <a:rPr lang="nl-NL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</a:t>
            </a:r>
            <a:r>
              <a:rPr lang="nl-NL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 drink</a:t>
            </a:r>
            <a:endParaRPr lang="en-US" sz="2000" b="1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nl-NL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nl-NL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</a:t>
            </a:r>
            <a:r>
              <a:rPr lang="nl-NL" sz="20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That</a:t>
            </a:r>
            <a:r>
              <a:rPr lang="nl-NL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is: </a:t>
            </a:r>
            <a:r>
              <a:rPr lang="nl-NL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</a:t>
            </a:r>
            <a:r>
              <a:rPr lang="nl-NL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my</a:t>
            </a:r>
            <a:r>
              <a:rPr lang="nl-NL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eloquence</a:t>
            </a:r>
            <a:r>
              <a:rPr lang="nl-NL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depends</a:t>
            </a:r>
            <a:r>
              <a:rPr lang="nl-NL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on </a:t>
            </a:r>
            <a:r>
              <a:rPr lang="nl-NL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nr</a:t>
            </a:r>
            <a:r>
              <a:rPr lang="nl-NL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drinks I had.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Rechthoek 9"/>
          <p:cNvSpPr/>
          <p:nvPr/>
        </p:nvSpPr>
        <p:spPr>
          <a:xfrm rot="5400000">
            <a:off x="678679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http://www.morguefile.com/archive/display/803730</a:t>
            </a:r>
          </a:p>
        </p:txBody>
      </p:sp>
    </p:spTree>
    <p:extLst>
      <p:ext uri="{BB962C8B-B14F-4D97-AF65-F5344CB8AC3E}">
        <p14:creationId xmlns:p14="http://schemas.microsoft.com/office/powerpoint/2010/main" val="49933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9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0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2"/>
          <p:cNvGrpSpPr>
            <a:grpSpLocks/>
          </p:cNvGrpSpPr>
          <p:nvPr/>
        </p:nvGrpSpPr>
        <p:grpSpPr bwMode="auto">
          <a:xfrm>
            <a:off x="2854326" y="2550319"/>
            <a:ext cx="2644775" cy="1965722"/>
            <a:chOff x="3663" y="1480"/>
            <a:chExt cx="1666" cy="165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063" y="1480"/>
              <a:ext cx="1240" cy="322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663" y="1532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define</a:t>
              </a:r>
              <a:endParaRPr lang="nl-NL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4059" y="1812"/>
              <a:ext cx="1240" cy="321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666" y="1874"/>
              <a:ext cx="620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conceptualize</a:t>
              </a: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4059" y="2810"/>
              <a:ext cx="1240" cy="321"/>
            </a:xfrm>
            <a:prstGeom prst="ellipse">
              <a:avLst/>
            </a:prstGeom>
            <a:solidFill>
              <a:srgbClr val="99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666" y="2940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conclude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3666" y="2582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execute</a:t>
              </a:r>
            </a:p>
          </p:txBody>
        </p:sp>
        <p:sp>
          <p:nvSpPr>
            <p:cNvPr id="21" name="Oval 28"/>
            <p:cNvSpPr>
              <a:spLocks noChangeArrowheads="1"/>
            </p:cNvSpPr>
            <p:nvPr/>
          </p:nvSpPr>
          <p:spPr bwMode="auto">
            <a:xfrm>
              <a:off x="4059" y="2477"/>
              <a:ext cx="1240" cy="321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4059" y="2145"/>
              <a:ext cx="1240" cy="321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l"/>
              <a:endParaRPr lang="nl-N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3666" y="2238"/>
              <a:ext cx="62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50000"/>
                </a:spcAft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1" charset="-128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nl-NL" sz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formalize</a:t>
              </a:r>
            </a:p>
          </p:txBody>
        </p:sp>
        <p:sp>
          <p:nvSpPr>
            <p:cNvPr id="24" name="Text Box 43"/>
            <p:cNvSpPr txBox="1">
              <a:spLocks noChangeArrowheads="1"/>
            </p:cNvSpPr>
            <p:nvPr/>
          </p:nvSpPr>
          <p:spPr bwMode="auto">
            <a:xfrm>
              <a:off x="4459" y="1547"/>
              <a:ext cx="47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1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formulate</a:t>
              </a:r>
            </a:p>
            <a:p>
              <a:pPr marL="180975" indent="-180975" algn="l">
                <a:lnSpc>
                  <a:spcPts val="1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purpose</a:t>
              </a:r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4195" y="1842"/>
              <a:ext cx="4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identify</a:t>
              </a:r>
            </a:p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entities</a:t>
              </a:r>
            </a:p>
          </p:txBody>
        </p:sp>
        <p:sp>
          <p:nvSpPr>
            <p:cNvPr id="26" name="Text Box 45"/>
            <p:cNvSpPr txBox="1">
              <a:spLocks noChangeArrowheads="1"/>
            </p:cNvSpPr>
            <p:nvPr/>
          </p:nvSpPr>
          <p:spPr bwMode="auto">
            <a:xfrm>
              <a:off x="4855" y="1844"/>
              <a:ext cx="47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choose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80975" indent="-180975" algn="l">
                <a:lnSpc>
                  <a:spcPts val="9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relations</a:t>
              </a:r>
            </a:p>
          </p:txBody>
        </p:sp>
        <p:sp>
          <p:nvSpPr>
            <p:cNvPr id="27" name="Text Box 46"/>
            <p:cNvSpPr txBox="1">
              <a:spLocks noChangeArrowheads="1"/>
            </p:cNvSpPr>
            <p:nvPr/>
          </p:nvSpPr>
          <p:spPr bwMode="auto">
            <a:xfrm>
              <a:off x="4195" y="2227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obtain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values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8" name="Text Box 47"/>
            <p:cNvSpPr txBox="1">
              <a:spLocks noChangeArrowheads="1"/>
            </p:cNvSpPr>
            <p:nvPr/>
          </p:nvSpPr>
          <p:spPr bwMode="auto">
            <a:xfrm>
              <a:off x="4855" y="2197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formalize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relations</a:t>
              </a:r>
            </a:p>
          </p:txBody>
        </p:sp>
        <p:sp>
          <p:nvSpPr>
            <p:cNvPr id="29" name="Text Box 48"/>
            <p:cNvSpPr txBox="1">
              <a:spLocks noChangeArrowheads="1"/>
            </p:cNvSpPr>
            <p:nvPr/>
          </p:nvSpPr>
          <p:spPr bwMode="auto">
            <a:xfrm>
              <a:off x="4195" y="2554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operate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model</a:t>
              </a:r>
            </a:p>
          </p:txBody>
        </p:sp>
        <p:sp>
          <p:nvSpPr>
            <p:cNvPr id="30" name="Text Box 49"/>
            <p:cNvSpPr txBox="1">
              <a:spLocks noChangeArrowheads="1"/>
            </p:cNvSpPr>
            <p:nvPr/>
          </p:nvSpPr>
          <p:spPr bwMode="auto">
            <a:xfrm>
              <a:off x="4855" y="2554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obtain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result</a:t>
              </a:r>
            </a:p>
          </p:txBody>
        </p:sp>
        <p:sp>
          <p:nvSpPr>
            <p:cNvPr id="31" name="Text Box 50"/>
            <p:cNvSpPr txBox="1">
              <a:spLocks noChangeArrowheads="1"/>
            </p:cNvSpPr>
            <p:nvPr/>
          </p:nvSpPr>
          <p:spPr bwMode="auto">
            <a:xfrm>
              <a:off x="4195" y="2882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present</a:t>
              </a: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result</a:t>
              </a:r>
            </a:p>
          </p:txBody>
        </p:sp>
        <p:sp>
          <p:nvSpPr>
            <p:cNvPr id="32" name="Text Box 51"/>
            <p:cNvSpPr txBox="1">
              <a:spLocks noChangeArrowheads="1"/>
            </p:cNvSpPr>
            <p:nvPr/>
          </p:nvSpPr>
          <p:spPr bwMode="auto">
            <a:xfrm>
              <a:off x="4855" y="2882"/>
              <a:ext cx="474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interpret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marL="180975" indent="-180975" algn="l">
                <a:lnSpc>
                  <a:spcPts val="8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nl-NL" sz="1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result</a:t>
              </a:r>
              <a:endParaRPr lang="nl-NL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3" name="Oval 144"/>
          <p:cNvSpPr>
            <a:spLocks noChangeArrowheads="1"/>
          </p:cNvSpPr>
          <p:nvPr/>
        </p:nvSpPr>
        <p:spPr bwMode="auto">
          <a:xfrm>
            <a:off x="3441848" y="3651870"/>
            <a:ext cx="842120" cy="497607"/>
          </a:xfrm>
          <a:prstGeom prst="ellips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 Box 139"/>
          <p:cNvSpPr txBox="1">
            <a:spLocks noChangeArrowheads="1"/>
          </p:cNvSpPr>
          <p:nvPr/>
        </p:nvSpPr>
        <p:spPr bwMode="auto">
          <a:xfrm>
            <a:off x="2160240" y="1653779"/>
            <a:ext cx="47160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Execution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model 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6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5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6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2" descr="http://cdn.morguefile.com/imageData/public/files/m/maena/preview/fldr_2012_03_07/file924133113427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2000"/>
                    </a14:imgEffect>
                    <a14:imgEffect>
                      <a14:brightnessContrast brigh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005" y="-17089"/>
            <a:ext cx="9266005" cy="516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26630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889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Example: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evening in the bar</a:t>
            </a: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194400" y="914400"/>
            <a:ext cx="8784496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maxTalkTime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=63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;minute	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max talk time if I drink exactly enough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optNrGlasses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=3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;glass	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optimal number of glasses for me to drink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zero=0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;minute		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make GTT dimensionally correct</a:t>
            </a:r>
          </a:p>
          <a:p>
            <a:pPr eaLnBrk="1" hangingPunct="1"/>
            <a:endParaRPr lang="nl-NL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endParaRPr lang="nl-NL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Notice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</a:p>
          <a:p>
            <a:pPr eaLnBrk="1" hangingPunct="1"/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=1 </a:t>
            </a:r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zero=0 are </a:t>
            </a:r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necessary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make </a:t>
            </a:r>
            <a:r>
              <a:rPr lang="nl-NL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dimensions</a:t>
            </a:r>
            <a:r>
              <a:rPr lang="nl-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match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Actieknop: Film 1">
            <a:hlinkClick r:id="rId6" highlightClick="1"/>
          </p:cNvPr>
          <p:cNvSpPr/>
          <p:nvPr/>
        </p:nvSpPr>
        <p:spPr>
          <a:xfrm>
            <a:off x="8316416" y="4659982"/>
            <a:ext cx="827584" cy="48351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hoek 10"/>
          <p:cNvSpPr/>
          <p:nvPr/>
        </p:nvSpPr>
        <p:spPr>
          <a:xfrm rot="5400000">
            <a:off x="6786790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http://www.morguefile.com/archive/display/803730</a:t>
            </a:r>
          </a:p>
        </p:txBody>
      </p:sp>
    </p:spTree>
    <p:extLst>
      <p:ext uri="{BB962C8B-B14F-4D97-AF65-F5344CB8AC3E}">
        <p14:creationId xmlns:p14="http://schemas.microsoft.com/office/powerpoint/2010/main" val="342583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4" grpId="0" uiExpand="1" build="p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26630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14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5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6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94400" y="194400"/>
            <a:ext cx="88920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Summary:</a:t>
            </a:r>
          </a:p>
          <a:p>
            <a:pPr algn="l" eaLnBrk="1" hangingPunct="1">
              <a:buFontTx/>
              <a:buNone/>
            </a:pP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choose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cat.-II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definitions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with care</a:t>
            </a:r>
          </a:p>
          <a:p>
            <a:pPr algn="l" eaLnBrk="1" hangingPunct="1">
              <a:buFontTx/>
              <a:buNone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three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varieties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directions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optimality</a:t>
            </a: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requirement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(must have)</a:t>
            </a:r>
          </a:p>
          <a:p>
            <a:pPr lvl="1" eaLnBrk="1" hangingPunct="1">
              <a:buFont typeface="Arial" charset="0"/>
              <a:buChar char="•"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desire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nice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-have)</a:t>
            </a:r>
          </a:p>
          <a:p>
            <a:pPr lvl="1" eaLnBrk="1" hangingPunct="1">
              <a:buFont typeface="Arial" charset="0"/>
              <a:buChar char="•"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wish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unbounded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‘as ... as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possible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’)</a:t>
            </a:r>
          </a:p>
          <a:p>
            <a:pPr algn="l" eaLnBrk="1" hangingPunct="1"/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need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value-less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but not unit-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less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factors or terms in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expresions</a:t>
            </a:r>
            <a:endParaRPr lang="nl-NL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 typeface="Arial" charset="0"/>
              <a:buChar char="•"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075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 descr="http://cdn.morguefile.com/imageData/public/files/m/mconnors/preview/fldr_2003_12_31/file000113506963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9000"/>
                    </a14:imgEffect>
                    <a14:imgEffect>
                      <a14:brightnessContrast brigh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727"/>
            <a:ext cx="9144000" cy="526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8439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194400" y="194400"/>
            <a:ext cx="871248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model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function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maps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decisions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(=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values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cat.-I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  <a:p>
            <a:pPr algn="l" eaLnBrk="1" hangingPunct="1">
              <a:buFontTx/>
              <a:buNone/>
            </a:pP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their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consequences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stakeholders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algn="l" eaLnBrk="1" hangingPunct="1">
              <a:buFontTx/>
              <a:buNone/>
            </a:pPr>
            <a:endParaRPr lang="nl-N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l" eaLnBrk="1" hangingPunct="1">
              <a:buFontTx/>
              <a:buNone/>
            </a:pPr>
            <a:r>
              <a:rPr lang="nl-NL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Everything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model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should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yield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stakeholders, 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 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</a:t>
            </a:r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criterion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on cat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.-II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2" name="Rechthoek 1"/>
          <p:cNvSpPr/>
          <p:nvPr/>
        </p:nvSpPr>
        <p:spPr>
          <a:xfrm rot="5400000">
            <a:off x="6357208" y="2381751"/>
            <a:ext cx="530805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http://cdn.morguefile.com/imageData/public/files/m/mconnors/preview/fldr_2003_12_31/file0001135069634.jpg</a:t>
            </a:r>
          </a:p>
        </p:txBody>
      </p:sp>
    </p:spTree>
    <p:extLst>
      <p:ext uri="{BB962C8B-B14F-4D97-AF65-F5344CB8AC3E}">
        <p14:creationId xmlns:p14="http://schemas.microsoft.com/office/powerpoint/2010/main" val="14115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9462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227337" name="Text Box 9"/>
          <p:cNvSpPr txBox="1">
            <a:spLocks noChangeArrowheads="1"/>
          </p:cNvSpPr>
          <p:nvPr/>
        </p:nvSpPr>
        <p:spPr bwMode="auto">
          <a:xfrm>
            <a:off x="194400" y="190800"/>
            <a:ext cx="8208432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indent="0" algn="l" eaLnBrk="1" hangingPunct="1">
              <a:buFontTx/>
              <a:buAutoNum type="arabicPeriod"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Don’t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include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too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many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cat.-II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 marL="0" lvl="1" indent="0" eaLnBrk="1" hangingPunct="1"/>
            <a:r>
              <a:rPr lang="nl-NL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because</a:t>
            </a:r>
            <a:r>
              <a:rPr lang="nl-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...</a:t>
            </a:r>
          </a:p>
          <a:p>
            <a:pPr marL="457200" lvl="3" indent="0" eaLnBrk="1" hangingPunct="1">
              <a:buFont typeface="Arial" pitchFamily="34" charset="0"/>
              <a:buChar char="•"/>
            </a:pP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lumping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too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many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dubious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weight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factors</a:t>
            </a:r>
          </a:p>
          <a:p>
            <a:pPr marL="457200" lvl="3" indent="0" eaLnBrk="1" hangingPunct="1">
              <a:buFont typeface="Arial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lumping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next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lecture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indent="0" algn="l" eaLnBrk="1" hangingPunct="1">
              <a:buFontTx/>
              <a:buAutoNum type="arabicPeriod"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Include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right cat.-II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 marL="0" indent="0" algn="l" eaLnBrk="1" hangingPunct="1">
              <a:buFontTx/>
              <a:buAutoNum type="arabicPeriod"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Cat.-II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design etc. must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ordinal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</a:t>
            </a:r>
          </a:p>
          <a:p>
            <a:pPr marL="0" indent="0" algn="l" eaLnBrk="1" hangingPunct="1">
              <a:buFontTx/>
              <a:buAutoNum type="arabicPeriod"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Cat.-II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must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SMART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400050" lvl="2" indent="0" eaLnBrk="1" hangingPunct="1">
              <a:buFontTx/>
              <a:buAutoNum type="arabicPeriod"/>
            </a:pPr>
            <a:r>
              <a:rPr lang="nl-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 = </a:t>
            </a:r>
            <a:r>
              <a:rPr lang="nl-NL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specific</a:t>
            </a:r>
            <a:endParaRPr lang="nl-NL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00050" lvl="2" indent="0" eaLnBrk="1" hangingPunct="1">
              <a:buFontTx/>
              <a:buAutoNum type="arabicPeriod"/>
            </a:pPr>
            <a:r>
              <a:rPr lang="nl-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 = </a:t>
            </a:r>
            <a:r>
              <a:rPr lang="nl-NL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measurable</a:t>
            </a:r>
            <a:endParaRPr lang="nl-NL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00050" lvl="2" indent="0" eaLnBrk="1" hangingPunct="1">
              <a:buFontTx/>
              <a:buAutoNum type="arabicPeriod"/>
            </a:pPr>
            <a:r>
              <a:rPr lang="nl-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= </a:t>
            </a:r>
            <a:r>
              <a:rPr lang="nl-NL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acceptable</a:t>
            </a:r>
            <a:endParaRPr lang="nl-NL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00050" lvl="2" indent="0" eaLnBrk="1" hangingPunct="1">
              <a:buFontTx/>
              <a:buAutoNum type="arabicPeriod"/>
            </a:pPr>
            <a:r>
              <a:rPr lang="nl-N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 = </a:t>
            </a:r>
            <a:r>
              <a:rPr lang="nl-NL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realistic</a:t>
            </a:r>
            <a:endParaRPr lang="nl-NL" sz="1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400050" lvl="2" indent="0" eaLnBrk="1" hangingPunct="1">
              <a:buFontTx/>
              <a:buAutoNum type="arabicPeriod"/>
            </a:pPr>
            <a:r>
              <a:rPr lang="nl-NL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 = </a:t>
            </a:r>
            <a:r>
              <a:rPr lang="nl-NL" sz="1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timely</a:t>
            </a:r>
            <a:endParaRPr lang="nl-NL" sz="1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5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6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7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97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20486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1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385" name="Text Box 9"/>
          <p:cNvSpPr txBox="1">
            <a:spLocks noChangeArrowheads="1"/>
          </p:cNvSpPr>
          <p:nvPr/>
        </p:nvSpPr>
        <p:spPr bwMode="auto">
          <a:xfrm>
            <a:off x="194400" y="190800"/>
            <a:ext cx="856847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Regarding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SMART-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ness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l" eaLnBrk="1" hangingPunct="1">
              <a:buFontTx/>
              <a:buNone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Even ‘hard’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(e.g., energy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consumption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waste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production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noise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…)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often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require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non-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trivial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operationalization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  <p:pic>
        <p:nvPicPr>
          <p:cNvPr id="7172" name="Picture 4" descr="washing-machin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0141"/>
            <a:ext cx="3327606" cy="36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91" name="Text Box 15"/>
          <p:cNvSpPr txBox="1">
            <a:spLocks noChangeArrowheads="1"/>
          </p:cNvSpPr>
          <p:nvPr/>
        </p:nvSpPr>
        <p:spPr bwMode="auto">
          <a:xfrm>
            <a:off x="194400" y="2283718"/>
            <a:ext cx="788865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10842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Aft>
                <a:spcPct val="0"/>
              </a:spcAft>
              <a:buFontTx/>
              <a:buNone/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 of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operationalization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l" eaLnBrk="1" hangingPunct="1">
              <a:spcAft>
                <a:spcPct val="0"/>
              </a:spcAft>
              <a:buFontTx/>
              <a:buNone/>
            </a:pP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the energy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consumption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a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washing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machine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  <a:endParaRPr lang="nl-N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16200000">
            <a:off x="6786790" y="273380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http://www.clipartlord.com/category/home-clip-art/appliances-clip-art/washing-machine-clip-art/</a:t>
            </a:r>
          </a:p>
        </p:txBody>
      </p:sp>
      <p:sp>
        <p:nvSpPr>
          <p:cNvPr id="3" name="Rechthoek 2"/>
          <p:cNvSpPr/>
          <p:nvPr/>
        </p:nvSpPr>
        <p:spPr>
          <a:xfrm rot="16200000">
            <a:off x="6714782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http://www.clipartlord.com/wp-content/uploads/2013/07/snail3-240x240.png</a:t>
            </a:r>
          </a:p>
        </p:txBody>
      </p:sp>
    </p:spTree>
    <p:extLst>
      <p:ext uri="{BB962C8B-B14F-4D97-AF65-F5344CB8AC3E}">
        <p14:creationId xmlns:p14="http://schemas.microsoft.com/office/powerpoint/2010/main" val="44082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5" grpId="0" uiExpand="1" build="p" bldLvl="5"/>
      <p:bldP spid="229391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20486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1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385" name="Text Box 9"/>
          <p:cNvSpPr txBox="1">
            <a:spLocks noChangeArrowheads="1"/>
          </p:cNvSpPr>
          <p:nvPr/>
        </p:nvSpPr>
        <p:spPr bwMode="auto">
          <a:xfrm>
            <a:off x="194400" y="190800"/>
            <a:ext cx="856847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Regarding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SMART-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ness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l" eaLnBrk="1" hangingPunct="1">
              <a:buFontTx/>
              <a:buNone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Even ‘hard’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(e.g., energy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consumption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waste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production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noise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…)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often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require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non-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trivial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operationalization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  <p:pic>
        <p:nvPicPr>
          <p:cNvPr id="7172" name="Picture 4" descr="washing-machin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0141"/>
            <a:ext cx="3327606" cy="36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91" name="Text Box 15"/>
          <p:cNvSpPr txBox="1">
            <a:spLocks noChangeArrowheads="1"/>
          </p:cNvSpPr>
          <p:nvPr/>
        </p:nvSpPr>
        <p:spPr bwMode="auto">
          <a:xfrm>
            <a:off x="194400" y="2283718"/>
            <a:ext cx="788865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10842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Aft>
                <a:spcPct val="0"/>
              </a:spcAft>
              <a:buFontTx/>
              <a:buNone/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 of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operationalization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l" eaLnBrk="1" hangingPunct="1">
              <a:spcAft>
                <a:spcPct val="0"/>
              </a:spcAft>
              <a:buFontTx/>
              <a:buNone/>
            </a:pP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the energy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consumption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a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washing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machine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  <a:endParaRPr lang="nl-N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16200000">
            <a:off x="6786790" y="273380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http://www.clipartlord.com/category/home-clip-art/appliances-clip-art/washing-machine-clip-art/</a:t>
            </a:r>
          </a:p>
        </p:txBody>
      </p:sp>
      <p:sp>
        <p:nvSpPr>
          <p:cNvPr id="3" name="Rechthoek 2"/>
          <p:cNvSpPr/>
          <p:nvPr/>
        </p:nvSpPr>
        <p:spPr>
          <a:xfrm rot="16200000">
            <a:off x="6714782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http://www.clipartlord.com/wp-content/uploads/2013/07/snail3-240x240.png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194400" y="1971795"/>
            <a:ext cx="5400600" cy="3108543"/>
          </a:xfrm>
          <a:prstGeom prst="rect">
            <a:avLst/>
          </a:prstGeom>
          <a:blipFill dpi="0" rotWithShape="1">
            <a:blip r:embed="rId5">
              <a:alphaModFix amt="59000"/>
            </a:blip>
            <a:srcRect/>
            <a:stretch>
              <a:fillRect/>
            </a:stretch>
          </a:blipFill>
          <a:ln w="127000">
            <a:solidFill>
              <a:schemeClr val="bg2">
                <a:lumMod val="75000"/>
              </a:schemeClr>
            </a:solidFill>
          </a:ln>
          <a:effectLst>
            <a:outerShdw blurRad="368300" dist="330200" dir="3300000" sx="102000" sy="102000" algn="ctr" rotWithShape="0">
              <a:srgbClr val="000000">
                <a:alpha val="6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nl-NL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optimizing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washing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machine with respect </a:t>
            </a:r>
            <a:r>
              <a:rPr lang="nl-NL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joule/</a:t>
            </a:r>
            <a:r>
              <a:rPr lang="nl-NL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endParaRPr lang="nl-NL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joule/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</a:t>
            </a:r>
            <a:endParaRPr lang="nl-NL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joule/(kg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joule/(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lifetime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 piece of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laundry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joule/(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lifetime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nl-NL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washing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machine)?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1955020" y="1763039"/>
            <a:ext cx="1878470" cy="461665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38000">
                <a:schemeClr val="bg2">
                  <a:lumMod val="9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1"/>
          </a:gradFill>
          <a:effectLst>
            <a:outerShdw blurRad="508000" dist="152400" dir="4500000" sx="88000" sy="88000" algn="ctr" rotWithShape="0">
              <a:srgbClr val="000000">
                <a:alpha val="54000"/>
              </a:srgbClr>
            </a:outerShdw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198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20486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1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385" name="Text Box 9"/>
          <p:cNvSpPr txBox="1">
            <a:spLocks noChangeArrowheads="1"/>
          </p:cNvSpPr>
          <p:nvPr/>
        </p:nvSpPr>
        <p:spPr bwMode="auto">
          <a:xfrm>
            <a:off x="194400" y="190800"/>
            <a:ext cx="856847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Regarding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SMART-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ness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l" eaLnBrk="1" hangingPunct="1">
              <a:buFontTx/>
              <a:buNone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Even ‘hard’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(e.g., energy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consumption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waste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production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noise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…)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often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require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non-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trivial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operationalization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  <p:pic>
        <p:nvPicPr>
          <p:cNvPr id="7172" name="Picture 4" descr="washing-machin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0141"/>
            <a:ext cx="3327606" cy="36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91" name="Text Box 15"/>
          <p:cNvSpPr txBox="1">
            <a:spLocks noChangeArrowheads="1"/>
          </p:cNvSpPr>
          <p:nvPr/>
        </p:nvSpPr>
        <p:spPr bwMode="auto">
          <a:xfrm>
            <a:off x="194400" y="2283718"/>
            <a:ext cx="78886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10842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Aft>
                <a:spcPct val="0"/>
              </a:spcAft>
              <a:buFontTx/>
              <a:buNone/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 of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operationalization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l" eaLnBrk="1" hangingPunct="1">
              <a:spcAft>
                <a:spcPct val="0"/>
              </a:spcAft>
              <a:buFontTx/>
              <a:buNone/>
            </a:pP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the energy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consumption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a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washing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machine?</a:t>
            </a:r>
          </a:p>
          <a:p>
            <a:pPr lvl="1" indent="0" algn="l" eaLnBrk="1" hangingPunct="1">
              <a:spcAft>
                <a:spcPct val="0"/>
              </a:spcAft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Joule/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Hour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  <a:endParaRPr lang="nl-N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16200000">
            <a:off x="6786790" y="273380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http://www.clipartlord.com/category/home-clip-art/appliances-clip-art/washing-machine-clip-art/</a:t>
            </a:r>
          </a:p>
        </p:txBody>
      </p:sp>
      <p:pic>
        <p:nvPicPr>
          <p:cNvPr id="7174" name="Picture 6" descr="snail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545" y="3084932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 rot="16200000">
            <a:off x="6714782" y="22485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http://www.clipartlord.com/wp-content/uploads/2013/07/snail3-240x240.png</a:t>
            </a:r>
          </a:p>
        </p:txBody>
      </p:sp>
    </p:spTree>
    <p:extLst>
      <p:ext uri="{BB962C8B-B14F-4D97-AF65-F5344CB8AC3E}">
        <p14:creationId xmlns:p14="http://schemas.microsoft.com/office/powerpoint/2010/main" val="427474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91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20486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1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2" name="Picture 4" descr="washing-machin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0141"/>
            <a:ext cx="3327606" cy="36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91" name="Text Box 15"/>
          <p:cNvSpPr txBox="1">
            <a:spLocks noChangeArrowheads="1"/>
          </p:cNvSpPr>
          <p:nvPr/>
        </p:nvSpPr>
        <p:spPr bwMode="auto">
          <a:xfrm>
            <a:off x="194400" y="2283718"/>
            <a:ext cx="788865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10842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Aft>
                <a:spcPct val="0"/>
              </a:spcAft>
              <a:buFontTx/>
              <a:buNone/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 of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operationalization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l" eaLnBrk="1" hangingPunct="1">
              <a:spcAft>
                <a:spcPct val="0"/>
              </a:spcAft>
              <a:buFontTx/>
              <a:buNone/>
            </a:pP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the energy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consumption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a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washing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machine?</a:t>
            </a:r>
          </a:p>
          <a:p>
            <a:pPr lvl="1" indent="0" algn="l" eaLnBrk="1" hangingPunct="1">
              <a:spcAft>
                <a:spcPct val="0"/>
              </a:spcAft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Joule/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Hour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lvl="1" indent="0" algn="l" eaLnBrk="1" hangingPunct="1">
              <a:spcAft>
                <a:spcPct val="0"/>
              </a:spcAft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Joule/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wash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  <a:endParaRPr lang="nl-N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16200000">
            <a:off x="6786790" y="273380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http://www.clipartlord.com/category/home-clip-art/appliances-clip-art/washing-machine-clip-art/</a:t>
            </a:r>
          </a:p>
        </p:txBody>
      </p:sp>
      <p:pic>
        <p:nvPicPr>
          <p:cNvPr id="8194" name="Picture 2" descr="red-sock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521114" y="2283718"/>
            <a:ext cx="1075222" cy="192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 rot="16200000">
            <a:off x="6714782" y="21100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http://www.clipartlord.com/wp-content/uploads/2012/12/red-socks-300x269.png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94400" y="190800"/>
            <a:ext cx="856847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Regarding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SMART-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ness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l" eaLnBrk="1" hangingPunct="1">
              <a:buFontTx/>
              <a:buNone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Even ‘hard’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(e.g., energy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consumption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waste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production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noise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…)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often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require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non-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trivial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operationalization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505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3617914" y="1787129"/>
            <a:ext cx="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20486" name="AutoShape 8" descr="2Q=="/>
          <p:cNvSpPr>
            <a:spLocks noChangeAspect="1" noChangeArrowheads="1"/>
          </p:cNvSpPr>
          <p:nvPr/>
        </p:nvSpPr>
        <p:spPr bwMode="auto">
          <a:xfrm>
            <a:off x="4297363" y="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grpSp>
        <p:nvGrpSpPr>
          <p:cNvPr id="13" name="Groep 9"/>
          <p:cNvGrpSpPr/>
          <p:nvPr/>
        </p:nvGrpSpPr>
        <p:grpSpPr>
          <a:xfrm>
            <a:off x="6624000" y="4217868"/>
            <a:ext cx="1516652" cy="697693"/>
            <a:chOff x="6615066" y="4217868"/>
            <a:chExt cx="1516652" cy="697693"/>
          </a:xfrm>
        </p:grpSpPr>
        <p:pic>
          <p:nvPicPr>
            <p:cNvPr id="14" name="Afbeelding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066" y="4227933"/>
              <a:ext cx="1516652" cy="665535"/>
            </a:xfrm>
            <a:prstGeom prst="rect">
              <a:avLst/>
            </a:prstGeom>
            <a:effectLst>
              <a:softEdge rad="0"/>
            </a:effectLst>
          </p:spPr>
        </p:pic>
        <p:cxnSp>
          <p:nvCxnSpPr>
            <p:cNvPr id="15" name="Rechte verbindingslijn 11"/>
            <p:cNvCxnSpPr/>
            <p:nvPr/>
          </p:nvCxnSpPr>
          <p:spPr>
            <a:xfrm flipH="1">
              <a:off x="7690474" y="4217868"/>
              <a:ext cx="206137" cy="69769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2" name="Picture 4" descr="washing-machin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0141"/>
            <a:ext cx="3327606" cy="36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91" name="Text Box 15"/>
          <p:cNvSpPr txBox="1">
            <a:spLocks noChangeArrowheads="1"/>
          </p:cNvSpPr>
          <p:nvPr/>
        </p:nvSpPr>
        <p:spPr bwMode="auto">
          <a:xfrm>
            <a:off x="194400" y="2283718"/>
            <a:ext cx="788865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1084263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spcAft>
                <a:spcPct val="0"/>
              </a:spcAft>
              <a:buFontTx/>
              <a:buNone/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 of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operationalization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l" eaLnBrk="1" hangingPunct="1">
              <a:spcAft>
                <a:spcPct val="0"/>
              </a:spcAft>
              <a:buFontTx/>
              <a:buNone/>
            </a:pP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the energy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consumption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of a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washing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machine?</a:t>
            </a:r>
          </a:p>
          <a:p>
            <a:pPr lvl="1" indent="0" algn="l" eaLnBrk="1" hangingPunct="1">
              <a:spcAft>
                <a:spcPct val="0"/>
              </a:spcAft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Joule/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Hour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lvl="1" indent="0" algn="l" eaLnBrk="1" hangingPunct="1">
              <a:spcAft>
                <a:spcPct val="0"/>
              </a:spcAft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Joule/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wash</a:t>
            </a: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  <a:p>
            <a:pPr lvl="1" indent="0" algn="l" eaLnBrk="1" hangingPunct="1">
              <a:spcAft>
                <a:spcPct val="0"/>
              </a:spcAft>
            </a:pPr>
            <a:r>
              <a:rPr lang="nl-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Joule/(kg </a:t>
            </a:r>
            <a:r>
              <a:rPr lang="nl-N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wash</a:t>
            </a: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)?</a:t>
            </a:r>
            <a:endParaRPr lang="nl-N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hthoek 1"/>
          <p:cNvSpPr/>
          <p:nvPr/>
        </p:nvSpPr>
        <p:spPr>
          <a:xfrm rot="16200000">
            <a:off x="6786790" y="273380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http://www.clipartlord.com/category/home-clip-art/appliances-clip-art/washing-machine-clip-art/</a:t>
            </a:r>
          </a:p>
        </p:txBody>
      </p:sp>
      <p:pic>
        <p:nvPicPr>
          <p:cNvPr id="9218" name="Picture 2" descr="http://www.clipartlord.com/wp-content/uploads/2012/11/fireman-259x3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56" y="2393851"/>
            <a:ext cx="24669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 rot="16200000">
            <a:off x="6714782" y="2110085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http://www.clipartlord.com/wp-content/uploads/2012/11/fireman-259x300.png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94400" y="190800"/>
            <a:ext cx="856847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l" eaLnBrk="1" hangingPunct="1">
              <a:buFontTx/>
              <a:buNone/>
            </a:pP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Regarding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SMART-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ness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algn="l" eaLnBrk="1" hangingPunct="1">
              <a:buFontTx/>
              <a:buNone/>
            </a:pP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Even ‘hard’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quantities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(e.g., energy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consumption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waste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production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noise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…)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often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require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non-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trivial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nl-NL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operationalization</a:t>
            </a:r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03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50800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lIns="0" tIns="0" rIns="0" bIns="0">
        <a:spAutoFit/>
      </a:bodyPr>
      <a:lstStyle>
        <a:defPPr eaLnBrk="1" hangingPunct="1">
          <a:defRPr sz="2000" b="1" dirty="0" err="1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2772</TotalTime>
  <Words>890</Words>
  <Application>Microsoft Office PowerPoint</Application>
  <PresentationFormat>Diavoorstelling (16:9)</PresentationFormat>
  <Paragraphs>220</Paragraphs>
  <Slides>21</Slides>
  <Notes>21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Office Theme</vt:lpstr>
      <vt:lpstr>A core Course on Modeling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TU/e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kees van overveld</cp:lastModifiedBy>
  <cp:revision>272</cp:revision>
  <dcterms:created xsi:type="dcterms:W3CDTF">2013-05-16T11:19:57Z</dcterms:created>
  <dcterms:modified xsi:type="dcterms:W3CDTF">2013-10-04T09:39:00Z</dcterms:modified>
</cp:coreProperties>
</file>